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>
      <p:cViewPr>
        <p:scale>
          <a:sx n="120" d="100"/>
          <a:sy n="120" d="100"/>
        </p:scale>
        <p:origin x="256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59B676-93FB-4754-866A-9C4CF6907CA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6CF6345-F979-4E3B-8A69-21C7B8CD063D}">
      <dgm:prSet/>
      <dgm:spPr/>
      <dgm:t>
        <a:bodyPr/>
        <a:lstStyle/>
        <a:p>
          <a:pPr>
            <a:defRPr cap="all"/>
          </a:pPr>
          <a:r>
            <a:rPr lang="en-US"/>
            <a:t>Create S3 bucket to hold .csv file of the population trends</a:t>
          </a:r>
        </a:p>
      </dgm:t>
    </dgm:pt>
    <dgm:pt modelId="{42309F33-AF5E-4D5F-AB98-0912616D9598}" type="parTrans" cxnId="{C62DC0FD-8F02-4687-B0F9-282300DC3E60}">
      <dgm:prSet/>
      <dgm:spPr/>
      <dgm:t>
        <a:bodyPr/>
        <a:lstStyle/>
        <a:p>
          <a:endParaRPr lang="en-US"/>
        </a:p>
      </dgm:t>
    </dgm:pt>
    <dgm:pt modelId="{C897CC5E-0B4E-4989-B245-4D2D88784577}" type="sibTrans" cxnId="{C62DC0FD-8F02-4687-B0F9-282300DC3E60}">
      <dgm:prSet/>
      <dgm:spPr/>
      <dgm:t>
        <a:bodyPr/>
        <a:lstStyle/>
        <a:p>
          <a:endParaRPr lang="en-US"/>
        </a:p>
      </dgm:t>
    </dgm:pt>
    <dgm:pt modelId="{86003B51-8A8C-47CC-A5C7-D046CD70518C}">
      <dgm:prSet/>
      <dgm:spPr/>
      <dgm:t>
        <a:bodyPr/>
        <a:lstStyle/>
        <a:p>
          <a:pPr>
            <a:defRPr cap="all"/>
          </a:pPr>
          <a:r>
            <a:rPr lang="en-US"/>
            <a:t>Created Crawler in AWS Glue for automatic ETL generation</a:t>
          </a:r>
        </a:p>
      </dgm:t>
    </dgm:pt>
    <dgm:pt modelId="{49F4DA82-90FD-480F-BE4B-29B2A858AF75}" type="parTrans" cxnId="{A1517B64-242C-4494-890D-19F1E953FBA7}">
      <dgm:prSet/>
      <dgm:spPr/>
      <dgm:t>
        <a:bodyPr/>
        <a:lstStyle/>
        <a:p>
          <a:endParaRPr lang="en-US"/>
        </a:p>
      </dgm:t>
    </dgm:pt>
    <dgm:pt modelId="{CAEA6934-5D83-4233-A12A-8FB0309E136B}" type="sibTrans" cxnId="{A1517B64-242C-4494-890D-19F1E953FBA7}">
      <dgm:prSet/>
      <dgm:spPr/>
      <dgm:t>
        <a:bodyPr/>
        <a:lstStyle/>
        <a:p>
          <a:endParaRPr lang="en-US"/>
        </a:p>
      </dgm:t>
    </dgm:pt>
    <dgm:pt modelId="{D2D14DE3-1F6B-4619-A269-0524522A44A6}">
      <dgm:prSet/>
      <dgm:spPr/>
      <dgm:t>
        <a:bodyPr/>
        <a:lstStyle/>
        <a:p>
          <a:pPr>
            <a:defRPr cap="all"/>
          </a:pPr>
          <a:r>
            <a:rPr lang="en-US"/>
            <a:t>Used AWS Athena to create a view from querying the table we created in Step 2</a:t>
          </a:r>
        </a:p>
      </dgm:t>
    </dgm:pt>
    <dgm:pt modelId="{95E9AD0C-6C9B-485D-9FD0-58A27D5BB7B7}" type="parTrans" cxnId="{ECE4F3AE-49A4-443E-91E4-C704203F1B8C}">
      <dgm:prSet/>
      <dgm:spPr/>
      <dgm:t>
        <a:bodyPr/>
        <a:lstStyle/>
        <a:p>
          <a:endParaRPr lang="en-US"/>
        </a:p>
      </dgm:t>
    </dgm:pt>
    <dgm:pt modelId="{5F7A78D1-28DB-4A12-8392-DE91C59B708B}" type="sibTrans" cxnId="{ECE4F3AE-49A4-443E-91E4-C704203F1B8C}">
      <dgm:prSet/>
      <dgm:spPr/>
      <dgm:t>
        <a:bodyPr/>
        <a:lstStyle/>
        <a:p>
          <a:endParaRPr lang="en-US"/>
        </a:p>
      </dgm:t>
    </dgm:pt>
    <dgm:pt modelId="{CC30DA4C-BAD8-4183-BEED-4B1C723DAFFE}">
      <dgm:prSet/>
      <dgm:spPr/>
      <dgm:t>
        <a:bodyPr/>
        <a:lstStyle/>
        <a:p>
          <a:pPr>
            <a:defRPr cap="all"/>
          </a:pPr>
          <a:r>
            <a:rPr lang="en-US"/>
            <a:t>Used AWS Quicksight to produce visualizations for Step 3</a:t>
          </a:r>
        </a:p>
      </dgm:t>
    </dgm:pt>
    <dgm:pt modelId="{2320FBE6-96F5-4E0B-B3E8-5B11EBB51772}" type="parTrans" cxnId="{5761C748-1026-48D7-BC35-E028E5ED69E2}">
      <dgm:prSet/>
      <dgm:spPr/>
      <dgm:t>
        <a:bodyPr/>
        <a:lstStyle/>
        <a:p>
          <a:endParaRPr lang="en-US"/>
        </a:p>
      </dgm:t>
    </dgm:pt>
    <dgm:pt modelId="{7E6ABCE6-732F-4279-AA1C-ACEEACB627AA}" type="sibTrans" cxnId="{5761C748-1026-48D7-BC35-E028E5ED69E2}">
      <dgm:prSet/>
      <dgm:spPr/>
      <dgm:t>
        <a:bodyPr/>
        <a:lstStyle/>
        <a:p>
          <a:endParaRPr lang="en-US"/>
        </a:p>
      </dgm:t>
    </dgm:pt>
    <dgm:pt modelId="{9D659C47-F1E6-44EB-B05A-167E61EC751A}" type="pres">
      <dgm:prSet presAssocID="{A759B676-93FB-4754-866A-9C4CF6907CA2}" presName="root" presStyleCnt="0">
        <dgm:presLayoutVars>
          <dgm:dir/>
          <dgm:resizeHandles val="exact"/>
        </dgm:presLayoutVars>
      </dgm:prSet>
      <dgm:spPr/>
    </dgm:pt>
    <dgm:pt modelId="{7D10B51A-AFE4-4EB9-AD52-354BD56F640E}" type="pres">
      <dgm:prSet presAssocID="{B6CF6345-F979-4E3B-8A69-21C7B8CD063D}" presName="compNode" presStyleCnt="0"/>
      <dgm:spPr/>
    </dgm:pt>
    <dgm:pt modelId="{ABD30BD2-623F-44D1-92B3-3C55828FE4DE}" type="pres">
      <dgm:prSet presAssocID="{B6CF6345-F979-4E3B-8A69-21C7B8CD063D}" presName="iconBgRect" presStyleLbl="bgShp" presStyleIdx="0" presStyleCnt="4"/>
      <dgm:spPr/>
    </dgm:pt>
    <dgm:pt modelId="{22BC2439-29C3-484C-9D6D-2E1743DFD754}" type="pres">
      <dgm:prSet presAssocID="{B6CF6345-F979-4E3B-8A69-21C7B8CD063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345D11F2-517D-4CF8-95C7-52C5B2497367}" type="pres">
      <dgm:prSet presAssocID="{B6CF6345-F979-4E3B-8A69-21C7B8CD063D}" presName="spaceRect" presStyleCnt="0"/>
      <dgm:spPr/>
    </dgm:pt>
    <dgm:pt modelId="{E471726C-FCD2-46E8-9D71-3448584E92BE}" type="pres">
      <dgm:prSet presAssocID="{B6CF6345-F979-4E3B-8A69-21C7B8CD063D}" presName="textRect" presStyleLbl="revTx" presStyleIdx="0" presStyleCnt="4">
        <dgm:presLayoutVars>
          <dgm:chMax val="1"/>
          <dgm:chPref val="1"/>
        </dgm:presLayoutVars>
      </dgm:prSet>
      <dgm:spPr/>
    </dgm:pt>
    <dgm:pt modelId="{991BE17F-7897-48BC-9BFD-A16C44E9667C}" type="pres">
      <dgm:prSet presAssocID="{C897CC5E-0B4E-4989-B245-4D2D88784577}" presName="sibTrans" presStyleCnt="0"/>
      <dgm:spPr/>
    </dgm:pt>
    <dgm:pt modelId="{D00656E3-F4D7-4F0C-A0D9-E00D93D3CF03}" type="pres">
      <dgm:prSet presAssocID="{86003B51-8A8C-47CC-A5C7-D046CD70518C}" presName="compNode" presStyleCnt="0"/>
      <dgm:spPr/>
    </dgm:pt>
    <dgm:pt modelId="{3F38B3A6-64D8-4C99-80AC-E834CFCA9F12}" type="pres">
      <dgm:prSet presAssocID="{86003B51-8A8C-47CC-A5C7-D046CD70518C}" presName="iconBgRect" presStyleLbl="bgShp" presStyleIdx="1" presStyleCnt="4"/>
      <dgm:spPr/>
    </dgm:pt>
    <dgm:pt modelId="{48A4A71D-6104-46D1-9907-2D5F99A98FBE}" type="pres">
      <dgm:prSet presAssocID="{86003B51-8A8C-47CC-A5C7-D046CD7051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E915A3E-B648-498A-84FA-0CBFB616F2C9}" type="pres">
      <dgm:prSet presAssocID="{86003B51-8A8C-47CC-A5C7-D046CD70518C}" presName="spaceRect" presStyleCnt="0"/>
      <dgm:spPr/>
    </dgm:pt>
    <dgm:pt modelId="{06A46DCB-110B-4FCD-8EC5-DEC6D0338AE3}" type="pres">
      <dgm:prSet presAssocID="{86003B51-8A8C-47CC-A5C7-D046CD70518C}" presName="textRect" presStyleLbl="revTx" presStyleIdx="1" presStyleCnt="4">
        <dgm:presLayoutVars>
          <dgm:chMax val="1"/>
          <dgm:chPref val="1"/>
        </dgm:presLayoutVars>
      </dgm:prSet>
      <dgm:spPr/>
    </dgm:pt>
    <dgm:pt modelId="{0E7562CE-0A2F-438F-8556-540636477855}" type="pres">
      <dgm:prSet presAssocID="{CAEA6934-5D83-4233-A12A-8FB0309E136B}" presName="sibTrans" presStyleCnt="0"/>
      <dgm:spPr/>
    </dgm:pt>
    <dgm:pt modelId="{4B051E40-07E9-427B-8275-97850B8EBF8A}" type="pres">
      <dgm:prSet presAssocID="{D2D14DE3-1F6B-4619-A269-0524522A44A6}" presName="compNode" presStyleCnt="0"/>
      <dgm:spPr/>
    </dgm:pt>
    <dgm:pt modelId="{2733AFA4-0538-4F2C-AE03-5BC66B6E4892}" type="pres">
      <dgm:prSet presAssocID="{D2D14DE3-1F6B-4619-A269-0524522A44A6}" presName="iconBgRect" presStyleLbl="bgShp" presStyleIdx="2" presStyleCnt="4"/>
      <dgm:spPr/>
    </dgm:pt>
    <dgm:pt modelId="{34BBADE0-240D-4305-B021-44A38406E4A9}" type="pres">
      <dgm:prSet presAssocID="{D2D14DE3-1F6B-4619-A269-0524522A44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535B8D7-21F0-458F-A046-93E87401A017}" type="pres">
      <dgm:prSet presAssocID="{D2D14DE3-1F6B-4619-A269-0524522A44A6}" presName="spaceRect" presStyleCnt="0"/>
      <dgm:spPr/>
    </dgm:pt>
    <dgm:pt modelId="{2A613E58-C246-4462-867D-5807C27D49E9}" type="pres">
      <dgm:prSet presAssocID="{D2D14DE3-1F6B-4619-A269-0524522A44A6}" presName="textRect" presStyleLbl="revTx" presStyleIdx="2" presStyleCnt="4">
        <dgm:presLayoutVars>
          <dgm:chMax val="1"/>
          <dgm:chPref val="1"/>
        </dgm:presLayoutVars>
      </dgm:prSet>
      <dgm:spPr/>
    </dgm:pt>
    <dgm:pt modelId="{9D69D012-937A-41A0-85DD-15AF2831DDFE}" type="pres">
      <dgm:prSet presAssocID="{5F7A78D1-28DB-4A12-8392-DE91C59B708B}" presName="sibTrans" presStyleCnt="0"/>
      <dgm:spPr/>
    </dgm:pt>
    <dgm:pt modelId="{B4097AE9-9D24-474D-91EC-DB509F3F87AE}" type="pres">
      <dgm:prSet presAssocID="{CC30DA4C-BAD8-4183-BEED-4B1C723DAFFE}" presName="compNode" presStyleCnt="0"/>
      <dgm:spPr/>
    </dgm:pt>
    <dgm:pt modelId="{55B8C61B-AB7C-4D46-83F3-9A12EC57E0A3}" type="pres">
      <dgm:prSet presAssocID="{CC30DA4C-BAD8-4183-BEED-4B1C723DAFFE}" presName="iconBgRect" presStyleLbl="bgShp" presStyleIdx="3" presStyleCnt="4"/>
      <dgm:spPr/>
    </dgm:pt>
    <dgm:pt modelId="{30D76807-4012-44DA-A4F3-4782496D133E}" type="pres">
      <dgm:prSet presAssocID="{CC30DA4C-BAD8-4183-BEED-4B1C723DAF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60C0C91-625E-473C-BCB1-70B3E96FD7FC}" type="pres">
      <dgm:prSet presAssocID="{CC30DA4C-BAD8-4183-BEED-4B1C723DAFFE}" presName="spaceRect" presStyleCnt="0"/>
      <dgm:spPr/>
    </dgm:pt>
    <dgm:pt modelId="{D0236721-A832-46E3-AA68-74BB122FB23C}" type="pres">
      <dgm:prSet presAssocID="{CC30DA4C-BAD8-4183-BEED-4B1C723DAFF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761C748-1026-48D7-BC35-E028E5ED69E2}" srcId="{A759B676-93FB-4754-866A-9C4CF6907CA2}" destId="{CC30DA4C-BAD8-4183-BEED-4B1C723DAFFE}" srcOrd="3" destOrd="0" parTransId="{2320FBE6-96F5-4E0B-B3E8-5B11EBB51772}" sibTransId="{7E6ABCE6-732F-4279-AA1C-ACEEACB627AA}"/>
    <dgm:cxn modelId="{A1517B64-242C-4494-890D-19F1E953FBA7}" srcId="{A759B676-93FB-4754-866A-9C4CF6907CA2}" destId="{86003B51-8A8C-47CC-A5C7-D046CD70518C}" srcOrd="1" destOrd="0" parTransId="{49F4DA82-90FD-480F-BE4B-29B2A858AF75}" sibTransId="{CAEA6934-5D83-4233-A12A-8FB0309E136B}"/>
    <dgm:cxn modelId="{7215C079-D8CB-488A-9ACA-CBCE0E1DABCA}" type="presOf" srcId="{D2D14DE3-1F6B-4619-A269-0524522A44A6}" destId="{2A613E58-C246-4462-867D-5807C27D49E9}" srcOrd="0" destOrd="0" presId="urn:microsoft.com/office/officeart/2018/5/layout/IconCircleLabelList"/>
    <dgm:cxn modelId="{12259892-5331-4F16-8D54-142CF53C5574}" type="presOf" srcId="{A759B676-93FB-4754-866A-9C4CF6907CA2}" destId="{9D659C47-F1E6-44EB-B05A-167E61EC751A}" srcOrd="0" destOrd="0" presId="urn:microsoft.com/office/officeart/2018/5/layout/IconCircleLabelList"/>
    <dgm:cxn modelId="{C29162AB-215B-43C9-9750-3B89FB6BB7BE}" type="presOf" srcId="{CC30DA4C-BAD8-4183-BEED-4B1C723DAFFE}" destId="{D0236721-A832-46E3-AA68-74BB122FB23C}" srcOrd="0" destOrd="0" presId="urn:microsoft.com/office/officeart/2018/5/layout/IconCircleLabelList"/>
    <dgm:cxn modelId="{ECE4F3AE-49A4-443E-91E4-C704203F1B8C}" srcId="{A759B676-93FB-4754-866A-9C4CF6907CA2}" destId="{D2D14DE3-1F6B-4619-A269-0524522A44A6}" srcOrd="2" destOrd="0" parTransId="{95E9AD0C-6C9B-485D-9FD0-58A27D5BB7B7}" sibTransId="{5F7A78D1-28DB-4A12-8392-DE91C59B708B}"/>
    <dgm:cxn modelId="{E2C1B7DE-F71B-4D4D-AAD5-3DB7E7EBD174}" type="presOf" srcId="{86003B51-8A8C-47CC-A5C7-D046CD70518C}" destId="{06A46DCB-110B-4FCD-8EC5-DEC6D0338AE3}" srcOrd="0" destOrd="0" presId="urn:microsoft.com/office/officeart/2018/5/layout/IconCircleLabelList"/>
    <dgm:cxn modelId="{FEAE03E7-FB0F-45F0-AF8F-891C338F7BFD}" type="presOf" srcId="{B6CF6345-F979-4E3B-8A69-21C7B8CD063D}" destId="{E471726C-FCD2-46E8-9D71-3448584E92BE}" srcOrd="0" destOrd="0" presId="urn:microsoft.com/office/officeart/2018/5/layout/IconCircleLabelList"/>
    <dgm:cxn modelId="{C62DC0FD-8F02-4687-B0F9-282300DC3E60}" srcId="{A759B676-93FB-4754-866A-9C4CF6907CA2}" destId="{B6CF6345-F979-4E3B-8A69-21C7B8CD063D}" srcOrd="0" destOrd="0" parTransId="{42309F33-AF5E-4D5F-AB98-0912616D9598}" sibTransId="{C897CC5E-0B4E-4989-B245-4D2D88784577}"/>
    <dgm:cxn modelId="{B31F7414-10E0-47A2-BC96-E575392F56DC}" type="presParOf" srcId="{9D659C47-F1E6-44EB-B05A-167E61EC751A}" destId="{7D10B51A-AFE4-4EB9-AD52-354BD56F640E}" srcOrd="0" destOrd="0" presId="urn:microsoft.com/office/officeart/2018/5/layout/IconCircleLabelList"/>
    <dgm:cxn modelId="{FD4E008A-78C3-4F6A-AA8B-370A0AFF6F2E}" type="presParOf" srcId="{7D10B51A-AFE4-4EB9-AD52-354BD56F640E}" destId="{ABD30BD2-623F-44D1-92B3-3C55828FE4DE}" srcOrd="0" destOrd="0" presId="urn:microsoft.com/office/officeart/2018/5/layout/IconCircleLabelList"/>
    <dgm:cxn modelId="{6D3F3528-EACF-4F13-B9B8-2BFD7E0B14FE}" type="presParOf" srcId="{7D10B51A-AFE4-4EB9-AD52-354BD56F640E}" destId="{22BC2439-29C3-484C-9D6D-2E1743DFD754}" srcOrd="1" destOrd="0" presId="urn:microsoft.com/office/officeart/2018/5/layout/IconCircleLabelList"/>
    <dgm:cxn modelId="{924F4D0D-5672-4EF0-B0E1-063986A8AC6E}" type="presParOf" srcId="{7D10B51A-AFE4-4EB9-AD52-354BD56F640E}" destId="{345D11F2-517D-4CF8-95C7-52C5B2497367}" srcOrd="2" destOrd="0" presId="urn:microsoft.com/office/officeart/2018/5/layout/IconCircleLabelList"/>
    <dgm:cxn modelId="{26AE3B36-94D7-4F5C-9820-A1185E1BE3C9}" type="presParOf" srcId="{7D10B51A-AFE4-4EB9-AD52-354BD56F640E}" destId="{E471726C-FCD2-46E8-9D71-3448584E92BE}" srcOrd="3" destOrd="0" presId="urn:microsoft.com/office/officeart/2018/5/layout/IconCircleLabelList"/>
    <dgm:cxn modelId="{7C97BE0B-6E44-47DA-9F7C-BFDBD22F11FD}" type="presParOf" srcId="{9D659C47-F1E6-44EB-B05A-167E61EC751A}" destId="{991BE17F-7897-48BC-9BFD-A16C44E9667C}" srcOrd="1" destOrd="0" presId="urn:microsoft.com/office/officeart/2018/5/layout/IconCircleLabelList"/>
    <dgm:cxn modelId="{0D2A7643-215F-436E-9E02-28AB085E3C0A}" type="presParOf" srcId="{9D659C47-F1E6-44EB-B05A-167E61EC751A}" destId="{D00656E3-F4D7-4F0C-A0D9-E00D93D3CF03}" srcOrd="2" destOrd="0" presId="urn:microsoft.com/office/officeart/2018/5/layout/IconCircleLabelList"/>
    <dgm:cxn modelId="{C7D4C194-BF74-4F9B-B93B-3D0BEBECCA2D}" type="presParOf" srcId="{D00656E3-F4D7-4F0C-A0D9-E00D93D3CF03}" destId="{3F38B3A6-64D8-4C99-80AC-E834CFCA9F12}" srcOrd="0" destOrd="0" presId="urn:microsoft.com/office/officeart/2018/5/layout/IconCircleLabelList"/>
    <dgm:cxn modelId="{2FF349C8-A8F1-4FAB-8A99-0CEC090EA769}" type="presParOf" srcId="{D00656E3-F4D7-4F0C-A0D9-E00D93D3CF03}" destId="{48A4A71D-6104-46D1-9907-2D5F99A98FBE}" srcOrd="1" destOrd="0" presId="urn:microsoft.com/office/officeart/2018/5/layout/IconCircleLabelList"/>
    <dgm:cxn modelId="{BE8D08D4-D62C-4020-B239-9AD31615490B}" type="presParOf" srcId="{D00656E3-F4D7-4F0C-A0D9-E00D93D3CF03}" destId="{6E915A3E-B648-498A-84FA-0CBFB616F2C9}" srcOrd="2" destOrd="0" presId="urn:microsoft.com/office/officeart/2018/5/layout/IconCircleLabelList"/>
    <dgm:cxn modelId="{6DAFF8F3-6BBD-42CA-8463-88B78157D992}" type="presParOf" srcId="{D00656E3-F4D7-4F0C-A0D9-E00D93D3CF03}" destId="{06A46DCB-110B-4FCD-8EC5-DEC6D0338AE3}" srcOrd="3" destOrd="0" presId="urn:microsoft.com/office/officeart/2018/5/layout/IconCircleLabelList"/>
    <dgm:cxn modelId="{8442537E-E576-47D1-A44B-309D23B534CE}" type="presParOf" srcId="{9D659C47-F1E6-44EB-B05A-167E61EC751A}" destId="{0E7562CE-0A2F-438F-8556-540636477855}" srcOrd="3" destOrd="0" presId="urn:microsoft.com/office/officeart/2018/5/layout/IconCircleLabelList"/>
    <dgm:cxn modelId="{1B002DFB-0F07-488C-B39F-D307FD706AA7}" type="presParOf" srcId="{9D659C47-F1E6-44EB-B05A-167E61EC751A}" destId="{4B051E40-07E9-427B-8275-97850B8EBF8A}" srcOrd="4" destOrd="0" presId="urn:microsoft.com/office/officeart/2018/5/layout/IconCircleLabelList"/>
    <dgm:cxn modelId="{EE62E443-3EF4-44BA-978C-0456A4D94EED}" type="presParOf" srcId="{4B051E40-07E9-427B-8275-97850B8EBF8A}" destId="{2733AFA4-0538-4F2C-AE03-5BC66B6E4892}" srcOrd="0" destOrd="0" presId="urn:microsoft.com/office/officeart/2018/5/layout/IconCircleLabelList"/>
    <dgm:cxn modelId="{27E75D0E-E319-41ED-AF59-B46FA68E6795}" type="presParOf" srcId="{4B051E40-07E9-427B-8275-97850B8EBF8A}" destId="{34BBADE0-240D-4305-B021-44A38406E4A9}" srcOrd="1" destOrd="0" presId="urn:microsoft.com/office/officeart/2018/5/layout/IconCircleLabelList"/>
    <dgm:cxn modelId="{6054B018-0F2D-471D-B963-8C5B258182ED}" type="presParOf" srcId="{4B051E40-07E9-427B-8275-97850B8EBF8A}" destId="{9535B8D7-21F0-458F-A046-93E87401A017}" srcOrd="2" destOrd="0" presId="urn:microsoft.com/office/officeart/2018/5/layout/IconCircleLabelList"/>
    <dgm:cxn modelId="{65C26AEE-F5D6-45A8-A3A1-F3AD5952E6DE}" type="presParOf" srcId="{4B051E40-07E9-427B-8275-97850B8EBF8A}" destId="{2A613E58-C246-4462-867D-5807C27D49E9}" srcOrd="3" destOrd="0" presId="urn:microsoft.com/office/officeart/2018/5/layout/IconCircleLabelList"/>
    <dgm:cxn modelId="{2E3DB6E4-25CF-4C6C-8AB9-8E48F2802A9E}" type="presParOf" srcId="{9D659C47-F1E6-44EB-B05A-167E61EC751A}" destId="{9D69D012-937A-41A0-85DD-15AF2831DDFE}" srcOrd="5" destOrd="0" presId="urn:microsoft.com/office/officeart/2018/5/layout/IconCircleLabelList"/>
    <dgm:cxn modelId="{29B55517-DE9B-4ABF-971C-8EE95DA741BB}" type="presParOf" srcId="{9D659C47-F1E6-44EB-B05A-167E61EC751A}" destId="{B4097AE9-9D24-474D-91EC-DB509F3F87AE}" srcOrd="6" destOrd="0" presId="urn:microsoft.com/office/officeart/2018/5/layout/IconCircleLabelList"/>
    <dgm:cxn modelId="{C7F98776-1304-4F6F-AADC-B78DF09AD123}" type="presParOf" srcId="{B4097AE9-9D24-474D-91EC-DB509F3F87AE}" destId="{55B8C61B-AB7C-4D46-83F3-9A12EC57E0A3}" srcOrd="0" destOrd="0" presId="urn:microsoft.com/office/officeart/2018/5/layout/IconCircleLabelList"/>
    <dgm:cxn modelId="{76996F98-7DBE-4C08-B475-6B312287658A}" type="presParOf" srcId="{B4097AE9-9D24-474D-91EC-DB509F3F87AE}" destId="{30D76807-4012-44DA-A4F3-4782496D133E}" srcOrd="1" destOrd="0" presId="urn:microsoft.com/office/officeart/2018/5/layout/IconCircleLabelList"/>
    <dgm:cxn modelId="{69A61828-44E8-4AA0-AF16-0F533EDE03BE}" type="presParOf" srcId="{B4097AE9-9D24-474D-91EC-DB509F3F87AE}" destId="{C60C0C91-625E-473C-BCB1-70B3E96FD7FC}" srcOrd="2" destOrd="0" presId="urn:microsoft.com/office/officeart/2018/5/layout/IconCircleLabelList"/>
    <dgm:cxn modelId="{ED01300E-30E9-4347-99DD-E4A7E13C84F5}" type="presParOf" srcId="{B4097AE9-9D24-474D-91EC-DB509F3F87AE}" destId="{D0236721-A832-46E3-AA68-74BB122FB23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30BD2-623F-44D1-92B3-3C55828FE4DE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C2439-29C3-484C-9D6D-2E1743DFD754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1726C-FCD2-46E8-9D71-3448584E92BE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Create S3 bucket to hold .csv file of the population trends</a:t>
          </a:r>
        </a:p>
      </dsp:txBody>
      <dsp:txXfrm>
        <a:off x="100682" y="2684598"/>
        <a:ext cx="2370489" cy="720000"/>
      </dsp:txXfrm>
    </dsp:sp>
    <dsp:sp modelId="{3F38B3A6-64D8-4C99-80AC-E834CFCA9F12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A4A71D-6104-46D1-9907-2D5F99A98FBE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46DCB-110B-4FCD-8EC5-DEC6D0338AE3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Created Crawler in AWS Glue for automatic ETL generation</a:t>
          </a:r>
        </a:p>
      </dsp:txBody>
      <dsp:txXfrm>
        <a:off x="2886007" y="2684598"/>
        <a:ext cx="2370489" cy="720000"/>
      </dsp:txXfrm>
    </dsp:sp>
    <dsp:sp modelId="{2733AFA4-0538-4F2C-AE03-5BC66B6E4892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BADE0-240D-4305-B021-44A38406E4A9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13E58-C246-4462-867D-5807C27D49E9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Used AWS Athena to create a view from querying the table we created in Step 2</a:t>
          </a:r>
        </a:p>
      </dsp:txBody>
      <dsp:txXfrm>
        <a:off x="5671332" y="2684598"/>
        <a:ext cx="2370489" cy="720000"/>
      </dsp:txXfrm>
    </dsp:sp>
    <dsp:sp modelId="{55B8C61B-AB7C-4D46-83F3-9A12EC57E0A3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76807-4012-44DA-A4F3-4782496D133E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36721-A832-46E3-AA68-74BB122FB23C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Used AWS Quicksight to produce visualizations for Step 3</a:t>
          </a:r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D407-CEF8-E137-9F19-338EE82CA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2E309-8EB5-A14A-2EFB-40F0028CF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21A12-D3A0-05F4-7621-C4484584A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0445-72AA-B513-191C-46DD2EA4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141F4-9602-E492-7760-0A9EE944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9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0C2F-BFBA-2E0B-DD55-622201E32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1196A-960D-D1E6-5C94-DC9193B17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7013F-FC3E-5EC8-D79B-9E298480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AA9E0-A9B8-9A7A-5908-83859062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C1164-4BA7-53EB-F01B-B5E8163D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75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C5330-3151-3FF1-1C91-CC16C8C458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45861-F69B-88F6-0001-42AD78196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3A55A-EFB1-79D4-2909-89C374EE4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6474C-E16F-5C6B-7529-AB67CF3C0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F9257-813A-C612-9CC9-3A8C6919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4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2990-0AAD-2AA7-F8C4-E9DBDC20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9993-A444-0A3D-D575-526C983A3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7CED1-CE43-A0EB-71FD-ABE80760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5D082-48F3-AECF-4ABE-717E4AE27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55998-E7B0-D726-B618-3A83C3F0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C3FA5-56F7-9F22-59A5-F2095559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F1AAE-8E07-7CDF-D1F5-0A89796DA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F0802-5914-5047-1222-57752784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01FC4-2134-7804-5A61-189190807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195C5-1B4A-9720-FE75-EEF60652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E586-E838-F23A-9623-C896DA9B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398F2-1B1C-A42B-67A0-EED87C486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3BF52-6824-7DE7-EA0C-9E8052B32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E98AE-656E-8FB6-019E-5310314C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2144A-F9E4-8543-DBAC-E5029C2D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CFF2F-9E0D-7A31-D945-8C2E9358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9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2093-FD52-D662-6253-5202041B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FA4FB-E796-AA4A-ECEF-A3245BB86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AE45C-B6DA-91D0-214D-B7E5BEE51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CAF66-91E4-88E8-F42F-037DABD9B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F2192-1CC1-BE2D-2257-03810D685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EEA38-E265-9E6E-AD09-D82F38E3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299F27-C74C-22DA-8286-91AD71F9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F1543-3E04-11F7-FF31-46AD00E30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49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4CFC-AF3D-E033-1AF3-FD06BAC7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BC414-DDF3-60E4-F134-59112F2D6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C3CF1-14C9-672F-5822-5D5B0275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3B4A-6B72-86E0-F377-E256D48D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7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8528D8-8EBF-6046-DC65-C88A5811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00AE65-A406-4BE9-FC3E-08977C1C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83ACC-55C6-7654-A51A-086778BB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8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D0A6-EA1B-FFCB-C954-AFB3F8FC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DFD0-16F5-F79F-65E5-2784E534E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F8486-3D27-159E-8FA5-509C83E7E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5B104-FC36-1B33-CB19-5596F6E7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2826F-27F4-183A-6A81-427639C4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75386-6234-78C3-C243-AA36543C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80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CB1B-BAFC-9293-8C95-BA2EBE58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0B5EF-381E-5E33-3540-459060646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A8623-76B4-9852-29D7-C814B6208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0FABA-CD48-CAB9-EB36-D84A2ABA4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52747-D97B-F6BF-C2CB-550A2F14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2097E-10E6-52AD-5065-5665FE61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0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DEBF09-7745-FD50-8A58-723273CB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3168B-9967-56F8-44C4-9F86810E0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70B60-D5E0-896F-85D1-F431B8B7A8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9EFA3-2D31-CF4F-B487-CBC21A9CC2A6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F9091-0EC9-169C-F07F-D6172BB60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02597-B8C7-7CED-7868-105EFF869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B1A8C-23AA-A24C-93FD-7ECFC1B1D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6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ilsberg.com/author/neilsberg-research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A290D573-FA0F-F8F9-FC46-BCC5CDE7B9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BB2C8-5787-5097-27D8-A102DB829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Project Data Lake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74768-A4E1-CE79-2C6A-55B6F3E20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Analyzing Dallas Population Trends</a:t>
            </a:r>
          </a:p>
          <a:p>
            <a:r>
              <a:rPr lang="en-US" dirty="0">
                <a:solidFill>
                  <a:srgbClr val="FFFFFF"/>
                </a:solidFill>
              </a:rPr>
              <a:t>By Braum Russell</a:t>
            </a:r>
          </a:p>
        </p:txBody>
      </p:sp>
    </p:spTree>
    <p:extLst>
      <p:ext uri="{BB962C8B-B14F-4D97-AF65-F5344CB8AC3E}">
        <p14:creationId xmlns:p14="http://schemas.microsoft.com/office/powerpoint/2010/main" val="204621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2EAD-6D18-5A7E-62B5-0A4BBBED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87845-08F8-2475-2B40-A2D23D8A5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effectLst/>
              </a:rPr>
              <a:t>“Dallas, TX Population by Year - 2023 Statistics, Facts &amp; Trends.” </a:t>
            </a:r>
            <a:r>
              <a:rPr lang="en-US" sz="1600" i="1" dirty="0" err="1">
                <a:effectLst/>
              </a:rPr>
              <a:t>Neilsberg</a:t>
            </a:r>
            <a:r>
              <a:rPr lang="en-US" sz="1600" dirty="0">
                <a:effectLst/>
              </a:rPr>
              <a:t>, </a:t>
            </a:r>
            <a:r>
              <a:rPr lang="en-US" sz="1600" dirty="0" err="1">
                <a:effectLst/>
              </a:rPr>
              <a:t>www.neilsberg.com</a:t>
            </a:r>
            <a:r>
              <a:rPr lang="en-US" sz="1600" dirty="0">
                <a:effectLst/>
              </a:rPr>
              <a:t>/insights/</a:t>
            </a:r>
            <a:r>
              <a:rPr lang="en-US" sz="1600" dirty="0" err="1">
                <a:effectLst/>
              </a:rPr>
              <a:t>dallas</a:t>
            </a:r>
            <a:r>
              <a:rPr lang="en-US" sz="1600" dirty="0">
                <a:effectLst/>
              </a:rPr>
              <a:t>-</a:t>
            </a:r>
            <a:r>
              <a:rPr lang="en-US" sz="1600" dirty="0" err="1">
                <a:effectLst/>
              </a:rPr>
              <a:t>tx</a:t>
            </a:r>
            <a:r>
              <a:rPr lang="en-US" sz="1600" dirty="0">
                <a:effectLst/>
              </a:rPr>
              <a:t>-population-by-year/. Accessed 8 Dec. 2023. </a:t>
            </a:r>
          </a:p>
          <a:p>
            <a:r>
              <a:rPr lang="en-US" sz="1600" dirty="0">
                <a:effectLst/>
              </a:rPr>
              <a:t>“Resident Population in Dallas-Fort Worth-Arlington, TX (MSA).” </a:t>
            </a:r>
            <a:r>
              <a:rPr lang="en-US" sz="1600" i="1" dirty="0">
                <a:effectLst/>
              </a:rPr>
              <a:t>FRED</a:t>
            </a:r>
            <a:r>
              <a:rPr lang="en-US" sz="1600" dirty="0">
                <a:effectLst/>
              </a:rPr>
              <a:t>, 19 May 2023, </a:t>
            </a:r>
            <a:r>
              <a:rPr lang="en-US" sz="1600" dirty="0" err="1">
                <a:effectLst/>
              </a:rPr>
              <a:t>fred.stlouisfed.org</a:t>
            </a:r>
            <a:r>
              <a:rPr lang="en-US" sz="1600" dirty="0">
                <a:effectLst/>
              </a:rPr>
              <a:t>/series/DFWPOP. </a:t>
            </a:r>
          </a:p>
          <a:p>
            <a:endParaRPr lang="en-US" sz="16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9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48E51-34D5-DDA1-6159-7EE6774C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2800" b="0" i="0">
                <a:effectLst/>
                <a:latin typeface="Lato Extended"/>
              </a:rPr>
              <a:t>What is the subject you are analyzing?</a:t>
            </a:r>
            <a:br>
              <a:rPr lang="en-US" sz="2800" b="0" i="0">
                <a:effectLst/>
                <a:latin typeface="Lato Extended"/>
              </a:rPr>
            </a:br>
            <a:br>
              <a:rPr lang="en-US" sz="2800"/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1C333-0862-D2CB-7562-CAC087CF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This goal of this analysis is to analyze the population trends in Dallas, TX.</a:t>
            </a:r>
          </a:p>
          <a:p>
            <a:r>
              <a:rPr lang="en-US" sz="2000" dirty="0"/>
              <a:t>According to In 2001, DFW had a total population of 5,354,623, where in 2022 the population was 7,943,685, according to the Federal Reserve Bank of St. Louis.</a:t>
            </a:r>
          </a:p>
          <a:p>
            <a:r>
              <a:rPr lang="en-US" sz="2000" dirty="0"/>
              <a:t>As a resident in Fort Worth, TX, I have seen the population trends in the Dallas-Fort Worth metroplex increase exponentially, but I am not familiar if the population increase is in Dallas city or in the surrounding suburbs. 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Downtown Dallas - Wikipedia">
            <a:extLst>
              <a:ext uri="{FF2B5EF4-FFF2-40B4-BE49-F238E27FC236}">
                <a16:creationId xmlns:a16="http://schemas.microsoft.com/office/drawing/2014/main" id="{11F26051-DA34-675B-4282-FFA25818F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161706"/>
            <a:ext cx="4170530" cy="256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96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allas area grew by nearly 100k people ...">
            <a:extLst>
              <a:ext uri="{FF2B5EF4-FFF2-40B4-BE49-F238E27FC236}">
                <a16:creationId xmlns:a16="http://schemas.microsoft.com/office/drawing/2014/main" id="{9BDEEAB3-F5F7-C7D7-C934-DA447A14A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80" y="3156794"/>
            <a:ext cx="4899898" cy="274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79544-7695-0CD2-2A73-BC772D691487}"/>
              </a:ext>
            </a:extLst>
          </p:cNvPr>
          <p:cNvSpPr>
            <a:spLocks/>
          </p:cNvSpPr>
          <p:nvPr/>
        </p:nvSpPr>
        <p:spPr>
          <a:xfrm>
            <a:off x="780888" y="700879"/>
            <a:ext cx="5271986" cy="84215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32688">
              <a:spcAft>
                <a:spcPts val="600"/>
              </a:spcAft>
            </a:pPr>
            <a:r>
              <a:rPr lang="en-US" sz="2856" kern="1200">
                <a:solidFill>
                  <a:srgbClr val="2D3B45"/>
                </a:solidFill>
                <a:latin typeface="Lato Extended"/>
                <a:ea typeface="+mn-ea"/>
                <a:cs typeface="+mn-cs"/>
              </a:rPr>
              <a:t>What data will you use?</a:t>
            </a:r>
            <a:br>
              <a:rPr lang="en-US" sz="2856" kern="1200">
                <a:solidFill>
                  <a:srgbClr val="2D3B45"/>
                </a:solidFill>
                <a:latin typeface="Lato Extended"/>
                <a:ea typeface="+mn-ea"/>
                <a:cs typeface="+mn-cs"/>
              </a:rPr>
            </a:br>
            <a:br>
              <a:rPr lang="en-US" sz="28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3232-F0EA-B432-B1E5-D81E09F014B1}"/>
              </a:ext>
            </a:extLst>
          </p:cNvPr>
          <p:cNvSpPr>
            <a:spLocks/>
          </p:cNvSpPr>
          <p:nvPr/>
        </p:nvSpPr>
        <p:spPr>
          <a:xfrm>
            <a:off x="780888" y="1331436"/>
            <a:ext cx="5271986" cy="376616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32688">
              <a:spcAft>
                <a:spcPts val="600"/>
              </a:spcAft>
            </a:pPr>
            <a:r>
              <a:rPr lang="en-US" sz="18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am using the “Dallas, TX Population by Year” dataset from </a:t>
            </a:r>
            <a:r>
              <a:rPr lang="en-US" sz="1836" kern="1200">
                <a:solidFill>
                  <a:srgbClr val="0051BE"/>
                </a:solidFill>
                <a:latin typeface="Roboto" panose="02000000000000000000" pitchFamily="2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Neilsberg Research</a:t>
            </a:r>
            <a:r>
              <a:rPr lang="en-US" sz="1836" kern="1200">
                <a:solidFill>
                  <a:srgbClr val="0051BE"/>
                </a:solidFill>
                <a:latin typeface="Roboto" panose="02000000000000000000" pitchFamily="2" charset="0"/>
                <a:ea typeface="+mn-ea"/>
                <a:cs typeface="+mn-cs"/>
              </a:rPr>
              <a:t> </a:t>
            </a:r>
          </a:p>
          <a:p>
            <a:pPr defTabSz="932688">
              <a:spcAft>
                <a:spcPts val="600"/>
              </a:spcAft>
            </a:pPr>
            <a:r>
              <a:rPr lang="en-US" sz="1836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It includes information about the year and the corresponding population Dallas had.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E34319-2707-A011-CC5D-63E073FEC644}"/>
              </a:ext>
            </a:extLst>
          </p:cNvPr>
          <p:cNvSpPr>
            <a:spLocks/>
          </p:cNvSpPr>
          <p:nvPr/>
        </p:nvSpPr>
        <p:spPr>
          <a:xfrm>
            <a:off x="6250584" y="669974"/>
            <a:ext cx="5297949" cy="842154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32688">
              <a:spcAft>
                <a:spcPts val="600"/>
              </a:spcAft>
            </a:pPr>
            <a:r>
              <a:rPr lang="en-US" sz="2856" kern="1200">
                <a:solidFill>
                  <a:srgbClr val="2D3B45"/>
                </a:solidFill>
                <a:latin typeface="Lato Extended"/>
                <a:ea typeface="+mn-ea"/>
                <a:cs typeface="+mn-cs"/>
              </a:rPr>
              <a:t>How did you collect the data?</a:t>
            </a:r>
            <a:br>
              <a:rPr lang="en-US" sz="2856" kern="1200">
                <a:solidFill>
                  <a:srgbClr val="2D3B45"/>
                </a:solidFill>
                <a:latin typeface="Lato Extended"/>
                <a:ea typeface="+mn-ea"/>
                <a:cs typeface="+mn-cs"/>
              </a:rPr>
            </a:br>
            <a:br>
              <a:rPr lang="en-US" sz="28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28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29A56-5669-082A-FB7A-9E3BBA997E3A}"/>
              </a:ext>
            </a:extLst>
          </p:cNvPr>
          <p:cNvSpPr>
            <a:spLocks/>
          </p:cNvSpPr>
          <p:nvPr/>
        </p:nvSpPr>
        <p:spPr>
          <a:xfrm>
            <a:off x="6250584" y="1331436"/>
            <a:ext cx="5297949" cy="376616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32688">
              <a:spcAft>
                <a:spcPts val="600"/>
              </a:spcAft>
            </a:pPr>
            <a:r>
              <a:rPr lang="en-US" sz="18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data was collected by the US Census.</a:t>
            </a:r>
          </a:p>
          <a:p>
            <a:pPr defTabSz="932688">
              <a:spcAft>
                <a:spcPts val="600"/>
              </a:spcAft>
            </a:pPr>
            <a:r>
              <a:rPr lang="en-US" sz="18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was then pulled by </a:t>
            </a:r>
            <a:r>
              <a:rPr lang="en-US" sz="183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Neilsberg</a:t>
            </a:r>
            <a:r>
              <a:rPr lang="en-US" sz="18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Research where they created a .csv format to view.</a:t>
            </a:r>
          </a:p>
          <a:p>
            <a:pPr defTabSz="932688">
              <a:spcAft>
                <a:spcPts val="600"/>
              </a:spcAft>
            </a:pPr>
            <a:r>
              <a:rPr lang="en-US" sz="183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was then allowed to download an instance of the data to be upload and analyzed using Amazon Web Services.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5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80131-D2A1-58EB-327C-0D398B5D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Autofit/>
          </a:bodyPr>
          <a:lstStyle/>
          <a:p>
            <a:r>
              <a:rPr lang="en-US" sz="2800" b="0" i="0" dirty="0">
                <a:solidFill>
                  <a:srgbClr val="FFFFFF"/>
                </a:solidFill>
                <a:effectLst/>
                <a:latin typeface="Lato Extended"/>
              </a:rPr>
              <a:t>Work Process for project?</a:t>
            </a:r>
            <a:br>
              <a:rPr lang="en-US" sz="2800" b="0" i="0" dirty="0">
                <a:solidFill>
                  <a:srgbClr val="FFFFFF"/>
                </a:solidFill>
                <a:effectLst/>
                <a:latin typeface="Lato Extended"/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52135D-0B33-4FE7-8F70-FCAE777A6E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33197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0273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3949E-7815-FCC0-A212-6AA7B384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0" i="0">
                <a:solidFill>
                  <a:srgbClr val="FFFFFF"/>
                </a:solidFill>
                <a:effectLst/>
                <a:latin typeface="Lato Extended"/>
              </a:rPr>
              <a:t>What tools did you use to accomplish your output?</a:t>
            </a:r>
            <a:br>
              <a:rPr lang="en-US" sz="4000" b="0" i="0">
                <a:solidFill>
                  <a:srgbClr val="FFFFFF"/>
                </a:solidFill>
                <a:effectLst/>
                <a:latin typeface="Lato Extended"/>
              </a:rPr>
            </a:b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9CC84-C963-89FE-F06F-ECD00EDAF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Tools included that aided with my analysis:</a:t>
            </a:r>
          </a:p>
          <a:p>
            <a:pPr lvl="1"/>
            <a:r>
              <a:rPr lang="en-US" dirty="0"/>
              <a:t>AWS S3</a:t>
            </a:r>
          </a:p>
          <a:p>
            <a:pPr lvl="1"/>
            <a:r>
              <a:rPr lang="en-US" dirty="0"/>
              <a:t>AWS Athena</a:t>
            </a:r>
          </a:p>
          <a:p>
            <a:pPr lvl="1"/>
            <a:r>
              <a:rPr lang="en-US" dirty="0"/>
              <a:t>AWS Glue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Quicksight</a:t>
            </a:r>
            <a:endParaRPr lang="en-US" dirty="0"/>
          </a:p>
          <a:p>
            <a:pPr lvl="1"/>
            <a:r>
              <a:rPr lang="en-US" dirty="0"/>
              <a:t>R Studio (for quick insights about the data)</a:t>
            </a:r>
          </a:p>
        </p:txBody>
      </p:sp>
    </p:spTree>
    <p:extLst>
      <p:ext uri="{BB962C8B-B14F-4D97-AF65-F5344CB8AC3E}">
        <p14:creationId xmlns:p14="http://schemas.microsoft.com/office/powerpoint/2010/main" val="348917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75A623-E7F5-9C3A-12D1-DEEC85D09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454" y="3006586"/>
            <a:ext cx="7284935" cy="2732297"/>
          </a:xfrm>
        </p:spPr>
        <p:txBody>
          <a:bodyPr anchor="t">
            <a:normAutofit/>
          </a:bodyPr>
          <a:lstStyle/>
          <a:p>
            <a:pPr algn="l"/>
            <a:r>
              <a:rPr lang="en-US" sz="4800" b="0" i="0" dirty="0">
                <a:solidFill>
                  <a:srgbClr val="FFFFFF"/>
                </a:solidFill>
                <a:effectLst/>
                <a:latin typeface="Lato Extended"/>
              </a:rPr>
              <a:t>What is the story my project is telling?</a:t>
            </a:r>
            <a:br>
              <a:rPr lang="en-US" sz="4800" b="0" i="0" dirty="0">
                <a:solidFill>
                  <a:srgbClr val="FFFFFF"/>
                </a:solidFill>
                <a:effectLst/>
                <a:latin typeface="Lato Extended"/>
              </a:rPr>
            </a:br>
            <a:br>
              <a:rPr lang="en-US" sz="4800" dirty="0">
                <a:solidFill>
                  <a:srgbClr val="FFFFFF"/>
                </a:solidFill>
              </a:rPr>
            </a:b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F66E91-FDF3-8B48-1E4D-C0B666CC6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454" y="667911"/>
            <a:ext cx="6755642" cy="1296368"/>
          </a:xfrm>
        </p:spPr>
        <p:txBody>
          <a:bodyPr anchor="b"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86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0E5849-56C7-9B48-8F50-B1C348D9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457200"/>
            <a:ext cx="4641396" cy="1600200"/>
          </a:xfrm>
        </p:spPr>
        <p:txBody>
          <a:bodyPr/>
          <a:lstStyle/>
          <a:p>
            <a:r>
              <a:rPr lang="en-US" b="1" dirty="0"/>
              <a:t>Population Totals Has Not Changed as Much as I Expected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6485B-CDF6-76BC-672F-D719FDBFF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2489756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Analyzing the line plot, the minimum population has reached in Dallas was 1,203,699 in 2002, where the maximum population was 1,343,192 in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change is not as much as expected, but it is seen that Dallas had a steady population increase besides in 3 years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DEFA2C-B544-3054-5FAB-EC59356F5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47013" y="5332928"/>
            <a:ext cx="6308375" cy="968416"/>
          </a:xfrm>
        </p:spPr>
        <p:txBody>
          <a:bodyPr/>
          <a:lstStyle/>
          <a:p>
            <a:r>
              <a:rPr lang="en-US" dirty="0"/>
              <a:t>Year vs Total Population(Dallas)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40274-240D-28CC-8DA0-DCCC30517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146" y="556656"/>
            <a:ext cx="6894078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43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24D6-6E55-1C31-1A0C-390AA4A7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Population Trends Show Increase For Most Years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955B4-B779-64FB-EBA5-84DB51C83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increasing metro boom, my original thoughts were that while the years increase, the corresponding population changes each year would increase also.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This chart shows that in the last 3 years, 2022 was the only year Dallas had a positive population growth.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point that stands out is in the year of 2010, Dallas had 80,000 residents leave the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Overall, 19/22 years had positive growth.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B5544A-8090-3D4F-E568-12E747073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93276" y="5280871"/>
            <a:ext cx="6342064" cy="1176234"/>
          </a:xfrm>
        </p:spPr>
        <p:txBody>
          <a:bodyPr/>
          <a:lstStyle/>
          <a:p>
            <a:r>
              <a:rPr lang="en-US" dirty="0"/>
              <a:t>Year vs Amount of Population Change each Year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8830C-1A99-4F95-1E1D-7475C6DA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48" y="987425"/>
            <a:ext cx="6172201" cy="41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8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02C8327-771B-87C6-880D-3F4A7F56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Overall, Dallas is seen to have increases in population in 19/22 years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27BB15D-B8A7-05BF-4732-72A1C9D6F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you, Amazon Web Services, for allowing me to perform this analysis!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078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554</Words>
  <Application>Microsoft Macintosh PowerPoint</Application>
  <PresentationFormat>Widescreen</PresentationFormat>
  <Paragraphs>42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Lato Extended</vt:lpstr>
      <vt:lpstr>Roboto</vt:lpstr>
      <vt:lpstr>Office Theme</vt:lpstr>
      <vt:lpstr>Project Data Lake</vt:lpstr>
      <vt:lpstr>What is the subject you are analyzing?  </vt:lpstr>
      <vt:lpstr>PowerPoint Presentation</vt:lpstr>
      <vt:lpstr>Work Process for project?  </vt:lpstr>
      <vt:lpstr>What tools did you use to accomplish your output?  </vt:lpstr>
      <vt:lpstr>What is the story my project is telling?  </vt:lpstr>
      <vt:lpstr>Population Totals Has Not Changed as Much as I Expected</vt:lpstr>
      <vt:lpstr>Population Trends Show Increase For Most Years</vt:lpstr>
      <vt:lpstr>Overall, Dallas is seen to have increases in population in 19/22 years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Data Lake</dc:title>
  <dc:creator>Russell, Braum P.</dc:creator>
  <cp:lastModifiedBy>Russell, Braum P.</cp:lastModifiedBy>
  <cp:revision>1</cp:revision>
  <dcterms:created xsi:type="dcterms:W3CDTF">2023-12-09T02:18:55Z</dcterms:created>
  <dcterms:modified xsi:type="dcterms:W3CDTF">2024-02-03T07:51:59Z</dcterms:modified>
</cp:coreProperties>
</file>